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</p:sldMasterIdLst>
  <p:notesMasterIdLst>
    <p:notesMasterId r:id="rId14"/>
  </p:notesMasterIdLst>
  <p:sldIdLst>
    <p:sldId id="465" r:id="rId3"/>
    <p:sldId id="466" r:id="rId4"/>
    <p:sldId id="470" r:id="rId5"/>
    <p:sldId id="471" r:id="rId6"/>
    <p:sldId id="950" r:id="rId7"/>
    <p:sldId id="951" r:id="rId8"/>
    <p:sldId id="952" r:id="rId9"/>
    <p:sldId id="953" r:id="rId10"/>
    <p:sldId id="268" r:id="rId11"/>
    <p:sldId id="473" r:id="rId12"/>
    <p:sldId id="4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899AE-D449-47E9-8FD2-AF5D4C9E087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1554-E27A-4549-903F-3E8D75A2E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2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3" y="1842964"/>
            <a:ext cx="709963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1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8114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504548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4573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0275231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62838479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577026865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496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38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92535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innesota Department of Transportation logo">
            <a:extLst>
              <a:ext uri="{FF2B5EF4-FFF2-40B4-BE49-F238E27FC236}">
                <a16:creationId xmlns:a16="http://schemas.microsoft.com/office/drawing/2014/main" id="{124F0BA2-5295-42F6-9BCF-245892B02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2" y="578465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21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Department of Transportation logo">
            <a:extLst>
              <a:ext uri="{FF2B5EF4-FFF2-40B4-BE49-F238E27FC236}">
                <a16:creationId xmlns:a16="http://schemas.microsoft.com/office/drawing/2014/main" id="{747F3109-3EDA-4D30-8461-787A6E66CD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2" y="578465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5537814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6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4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67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5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7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6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6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5" y="1842964"/>
            <a:ext cx="709963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1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14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46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29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17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50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726953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2045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215149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6579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00575"/>
            <a:ext cx="3858492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01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90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03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1303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98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25201009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85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02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462293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66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0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8380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4657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7223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0940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77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26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22600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27721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35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5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3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61342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mndot.gov/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8" descr="Minnesota Department of Transportation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4952" y="1517766"/>
            <a:ext cx="6099048" cy="12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22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mndot.gov/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8" descr="Minnesota Department of Transportation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4952" y="1517904"/>
            <a:ext cx="6099048" cy="14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4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Minnesota Department of Transportation logo">
            <a:extLst>
              <a:ext uri="{FF2B5EF4-FFF2-40B4-BE49-F238E27FC236}">
                <a16:creationId xmlns:a16="http://schemas.microsoft.com/office/drawing/2014/main" id="{CFBF528D-8230-4B1F-9954-2F2429ADF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4" y="5923329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2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 descr="Minnesota Department of Transportation logo">
            <a:extLst>
              <a:ext uri="{FF2B5EF4-FFF2-40B4-BE49-F238E27FC236}">
                <a16:creationId xmlns:a16="http://schemas.microsoft.com/office/drawing/2014/main" id="{4DFE43C7-A21E-42A2-90A1-13A0EA6EF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2" y="578465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005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193031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5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7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33253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590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5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4687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41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58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54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14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58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39610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46958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167477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131424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5951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23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69004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13778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42451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93652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47964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7310104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779741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4641682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3052583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70621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7640849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9747516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45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46516390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634638595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675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367986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4087029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699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7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951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0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79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43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09" y="633187"/>
            <a:ext cx="5580183" cy="80875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5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80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8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2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8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4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2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0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2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2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2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256373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8" y="452438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1" y="450884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3" y="3743578"/>
            <a:ext cx="2746375" cy="2612772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6" y="3742023"/>
            <a:ext cx="2746375" cy="2612773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222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2" y="2718639"/>
            <a:ext cx="2746375" cy="3300984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2" y="1788132"/>
            <a:ext cx="2811462" cy="3300014"/>
          </a:xfrm>
        </p:spPr>
        <p:txBody>
          <a:bodyPr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176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6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6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2385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9.xml"/><Relationship Id="rId55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54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3" Type="http://schemas.openxmlformats.org/officeDocument/2006/relationships/slideLayout" Target="../slideLayouts/slideLayout102.xml"/><Relationship Id="rId58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57" Type="http://schemas.openxmlformats.org/officeDocument/2006/relationships/slideLayout" Target="../slideLayouts/slideLayout106.xml"/><Relationship Id="rId61" Type="http://schemas.openxmlformats.org/officeDocument/2006/relationships/theme" Target="../theme/theme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slideLayout" Target="../slideLayouts/slideLayout101.xml"/><Relationship Id="rId6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56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57.xml"/><Relationship Id="rId51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5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0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8" r:id="rId48"/>
    <p:sldLayoutId id="2147483759" r:id="rId49"/>
    <p:sldLayoutId id="2147483760" r:id="rId50"/>
    <p:sldLayoutId id="2147483761" r:id="rId51"/>
    <p:sldLayoutId id="2147483762" r:id="rId52"/>
    <p:sldLayoutId id="2147483763" r:id="rId53"/>
    <p:sldLayoutId id="2147483764" r:id="rId54"/>
    <p:sldLayoutId id="2147483765" r:id="rId55"/>
    <p:sldLayoutId id="2147483766" r:id="rId56"/>
    <p:sldLayoutId id="2147483767" r:id="rId57"/>
    <p:sldLayoutId id="2147483768" r:id="rId58"/>
    <p:sldLayoutId id="2147483769" r:id="rId59"/>
    <p:sldLayoutId id="2147483770" r:id="rId6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6B40-A0AB-0D33-F2FF-EE510DC69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Low Carbon Transportation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7A8B-4FF8-210C-5985-40A7BE588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Emil Bautista, PhD, PE </a:t>
            </a:r>
          </a:p>
        </p:txBody>
      </p:sp>
    </p:spTree>
    <p:extLst>
      <p:ext uri="{BB962C8B-B14F-4D97-AF65-F5344CB8AC3E}">
        <p14:creationId xmlns:p14="http://schemas.microsoft.com/office/powerpoint/2010/main" val="34032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B052-1A41-D522-245E-7B11739B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LCTM Funding Methods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7A8C23C-9FC4-82DE-986D-2DE20B129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984" y="1825625"/>
            <a:ext cx="8058032" cy="435133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CA82-5AC0-C2F6-3EFE-F74211D6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DE823-84E0-FB85-0A7D-C115ECAAB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mndot.gov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95DED-F553-159F-6438-F5BEE9EF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8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14400"/>
          </a:xfrm>
          <a:solidFill>
            <a:srgbClr val="003865"/>
          </a:solidFill>
        </p:spPr>
        <p:txBody>
          <a:bodyPr/>
          <a:lstStyle/>
          <a:p>
            <a:r>
              <a:rPr lang="en-US" dirty="0"/>
              <a:t>MnDOT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FB9E57-18C0-B684-8D31-12E96CB383B5}"/>
              </a:ext>
            </a:extLst>
          </p:cNvPr>
          <p:cNvSpPr txBox="1">
            <a:spLocks/>
          </p:cNvSpPr>
          <p:nvPr/>
        </p:nvSpPr>
        <p:spPr>
          <a:xfrm>
            <a:off x="6321980" y="784590"/>
            <a:ext cx="6853805" cy="478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6B32F6-9E80-177C-466E-A7BF9BC55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44" y="1609402"/>
            <a:ext cx="11574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ptos" panose="020B0004020202020204" pitchFamily="34" charset="0"/>
                <a:cs typeface="Calibri" panose="020F0502020204030204" pitchFamily="34" charset="0"/>
              </a:rPr>
              <a:t>Task 1: </a:t>
            </a:r>
            <a:r>
              <a:rPr 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Preparation and Submission of Yearly Reports and IPRs 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2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 Outreach and Coordination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</a:t>
            </a:r>
            <a:r>
              <a:rPr lang="en-US" sz="2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MnDOT and Industry Training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US" sz="2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EPDs Collection and Storage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2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Definition and Identification of Substantially LCTMs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6: </a:t>
            </a:r>
            <a:r>
              <a:rPr lang="en-US" sz="2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Criteria for Incremental/Incentive Amounts and Eligible Construction Project Selection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7: </a:t>
            </a:r>
            <a:r>
              <a:rPr lang="en-US" sz="2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Construction, Quality Assurance, and Specifications Development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8: </a:t>
            </a:r>
            <a:r>
              <a:rPr lang="en-US" sz="2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Green Procurement Policies (GPP)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9: </a:t>
            </a:r>
            <a:r>
              <a:rPr lang="en-US" sz="2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Specifications Update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10: </a:t>
            </a:r>
            <a:r>
              <a:rPr lang="en-US" sz="2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 for Future Developments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4AFEC4-33FF-C5B5-090D-F441C510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Legislation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F62656-BD6B-B1D6-4898-95B21ECEC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053" y="1862318"/>
            <a:ext cx="558764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Based on ESTF recommendations:</a:t>
            </a:r>
          </a:p>
          <a:p>
            <a:pPr lvl="1"/>
            <a:r>
              <a:rPr lang="en-US" sz="2600" dirty="0"/>
              <a:t>The Commissioner must establish and publish a maximum acceptable global warming potential by </a:t>
            </a:r>
            <a:r>
              <a:rPr lang="en-US" sz="2600" b="1" u="sng" dirty="0"/>
              <a:t>January 15, 2028</a:t>
            </a:r>
          </a:p>
          <a:p>
            <a:r>
              <a:rPr lang="en-US" b="1" dirty="0"/>
              <a:t>Eligible Materials: </a:t>
            </a:r>
            <a:r>
              <a:rPr lang="en-US" dirty="0"/>
              <a:t>carbon steel rebar, structural steel, concrete; or asphalt paving mixtures</a:t>
            </a:r>
          </a:p>
          <a:p>
            <a:r>
              <a:rPr lang="en-US" b="1" dirty="0"/>
              <a:t>Eligible Projects: </a:t>
            </a:r>
            <a:r>
              <a:rPr lang="en-US" dirty="0"/>
              <a:t>new construction or reconstruction of two or more lane-miles of a trunk highway.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2CFA-9265-1572-85A8-7E4C5791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D242C-24FB-43A0-BCB6-43756FC812F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CAC6E-1D33-0931-3721-DC600C380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mndot.gov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CE0BA-CC67-CE7F-F7C5-D03A4A74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37E1C74-5D51-9D38-872C-A4DA4C4A3FBF}"/>
              </a:ext>
            </a:extLst>
          </p:cNvPr>
          <p:cNvSpPr txBox="1">
            <a:spLocks/>
          </p:cNvSpPr>
          <p:nvPr/>
        </p:nvSpPr>
        <p:spPr>
          <a:xfrm>
            <a:off x="369162" y="1862318"/>
            <a:ext cx="54767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Minnesota Statutes in 2019 and amended in 2023, Section 216H.02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statewide greenhouse gas emissions across all sectors to a level at least: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00386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30% below 2005 levels by 2025, 50% below 2005 levels by 2030 and “net zero” by 2050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Legislation – Section 16B.312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 Standards Tasks Force: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1, 2023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recommendations to the Commissioner </a:t>
            </a:r>
          </a:p>
        </p:txBody>
      </p:sp>
    </p:spTree>
    <p:extLst>
      <p:ext uri="{BB962C8B-B14F-4D97-AF65-F5344CB8AC3E}">
        <p14:creationId xmlns:p14="http://schemas.microsoft.com/office/powerpoint/2010/main" val="302754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A92F-223D-6CB0-61EF-C30138E5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FHWA LCTM Grant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9439F-5C19-AB69-93AA-3EC4E64A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9E309-4CFA-CD8E-94A9-4E9F65C02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mndot.gov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454DF-6076-98C5-A173-E74F82FD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D3B597-6FC4-EB6B-F63A-7E8376C0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7" y="1825625"/>
            <a:ext cx="5540220" cy="2514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373AE5-162E-A55D-3EF1-EF08C43C24AB}"/>
              </a:ext>
            </a:extLst>
          </p:cNvPr>
          <p:cNvSpPr txBox="1"/>
          <p:nvPr/>
        </p:nvSpPr>
        <p:spPr>
          <a:xfrm>
            <a:off x="5980297" y="1983946"/>
            <a:ext cx="60316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65"/>
                </a:solidFill>
              </a:rPr>
              <a:t>FHWA announce </a:t>
            </a:r>
            <a:r>
              <a:rPr lang="en-US" sz="2000" b="1" dirty="0">
                <a:solidFill>
                  <a:srgbClr val="003865"/>
                </a:solidFill>
              </a:rPr>
              <a:t>Mid November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MnDOT awarded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~$32 million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 available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obligation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through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 30, 2026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 available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expenditure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before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 30, 2031</a:t>
            </a:r>
          </a:p>
        </p:txBody>
      </p:sp>
    </p:spTree>
    <p:extLst>
      <p:ext uri="{BB962C8B-B14F-4D97-AF65-F5344CB8AC3E}">
        <p14:creationId xmlns:p14="http://schemas.microsoft.com/office/powerpoint/2010/main" val="340149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B052-1A41-D522-245E-7B11739B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LCTM Eligible Projects and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7D39-61F1-6F62-6AA4-CB499FE4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7" y="1674765"/>
            <a:ext cx="53388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Under this program, funds are available to use on </a:t>
            </a:r>
            <a:r>
              <a:rPr lang="en-US" sz="2400" b="1" dirty="0"/>
              <a:t>construction projects funded under Title 23 U.S.C.</a:t>
            </a:r>
            <a:r>
              <a:rPr lang="en-US" sz="2400" dirty="0"/>
              <a:t>, including projects on: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Federal-aid highways;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Tribal transportation facilities;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Federal lands transportation facilities; and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Federal lands access transportation facilities.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CA82-5AC0-C2F6-3EFE-F74211D6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DE823-84E0-FB85-0A7D-C115ECAAB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mndot.gov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95DED-F553-159F-6438-F5BEE9EF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F6D0D-2E62-C43B-184A-F9ECAF20E380}"/>
              </a:ext>
            </a:extLst>
          </p:cNvPr>
          <p:cNvSpPr txBox="1"/>
          <p:nvPr/>
        </p:nvSpPr>
        <p:spPr>
          <a:xfrm>
            <a:off x="6220377" y="1621753"/>
            <a:ext cx="53388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purposes of this program,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eligible materials categories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Concrete (and cement),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Glass,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Asphalt mix, and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Steel</a:t>
            </a:r>
          </a:p>
        </p:txBody>
      </p:sp>
    </p:spTree>
    <p:extLst>
      <p:ext uri="{BB962C8B-B14F-4D97-AF65-F5344CB8AC3E}">
        <p14:creationId xmlns:p14="http://schemas.microsoft.com/office/powerpoint/2010/main" val="350088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5B29-4ADA-0D15-B52A-FBE4A0D6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Federal Low Carbon Transportation Materials Grant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36EA-4C35-22C1-2B07-556E0A2E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1594624"/>
            <a:ext cx="11310153" cy="4582339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</a:rPr>
              <a:t>IRA created funds to facilitate the use of </a:t>
            </a:r>
            <a:r>
              <a:rPr lang="en-US" sz="2600" b="1" dirty="0">
                <a:solidFill>
                  <a:schemeClr val="tx1"/>
                </a:solidFill>
                <a:latin typeface="Aptos" panose="020B0004020202020204" pitchFamily="34" charset="0"/>
              </a:rPr>
              <a:t>construction materials </a:t>
            </a:r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</a:rPr>
              <a:t>that have </a:t>
            </a:r>
            <a:r>
              <a:rPr lang="en-US" sz="2600" b="1" dirty="0">
                <a:solidFill>
                  <a:schemeClr val="tx1"/>
                </a:solidFill>
                <a:latin typeface="Aptos" panose="020B0004020202020204" pitchFamily="34" charset="0"/>
              </a:rPr>
              <a:t>substantially lower levels of greenhouse gas emissions (GHG)</a:t>
            </a:r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  <a:p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</a:rPr>
              <a:t>MnDOT has received just under $32 million grant </a:t>
            </a:r>
            <a:r>
              <a:rPr lang="en-US" sz="2600" b="1" dirty="0">
                <a:solidFill>
                  <a:schemeClr val="tx1"/>
                </a:solidFill>
                <a:latin typeface="Aptos" panose="020B0004020202020204" pitchFamily="34" charset="0"/>
              </a:rPr>
              <a:t>to implement EPDs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ptos" panose="020B0004020202020204" pitchFamily="34" charset="0"/>
              </a:rPr>
              <a:t>Training and knowledge building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ptos" panose="020B0004020202020204" pitchFamily="34" charset="0"/>
              </a:rPr>
              <a:t>Procure EPDs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ptos" panose="020B0004020202020204" pitchFamily="34" charset="0"/>
              </a:rPr>
              <a:t>Manage Organize EPDs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ptos" panose="020B0004020202020204" pitchFamily="34" charset="0"/>
              </a:rPr>
              <a:t>Advances in quality control and quality assurance for implementation of low carbon materials. 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ptos" panose="020B0004020202020204" pitchFamily="34" charset="0"/>
              </a:rPr>
              <a:t>Contract incentives for low carbon materials</a:t>
            </a:r>
          </a:p>
          <a:p>
            <a:r>
              <a:rPr lang="en-US" sz="2600" b="1" dirty="0">
                <a:solidFill>
                  <a:schemeClr val="tx1"/>
                </a:solidFill>
                <a:latin typeface="Aptos" panose="020B0004020202020204" pitchFamily="34" charset="0"/>
              </a:rPr>
              <a:t>December 16</a:t>
            </a:r>
            <a:r>
              <a:rPr lang="en-US" sz="2600" b="1" baseline="30000" dirty="0">
                <a:solidFill>
                  <a:schemeClr val="tx1"/>
                </a:solidFill>
                <a:latin typeface="Aptos" panose="020B0004020202020204" pitchFamily="34" charset="0"/>
              </a:rPr>
              <a:t>th </a:t>
            </a:r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</a:rPr>
              <a:t>– MnDOT met with MN FHWA Division Office for </a:t>
            </a:r>
            <a:r>
              <a:rPr lang="en-US" sz="2600" b="1" dirty="0">
                <a:solidFill>
                  <a:schemeClr val="tx1"/>
                </a:solidFill>
                <a:latin typeface="Aptos" panose="020B0004020202020204" pitchFamily="34" charset="0"/>
              </a:rPr>
              <a:t>kick off meeting</a:t>
            </a:r>
          </a:p>
          <a:p>
            <a:r>
              <a:rPr lang="en-US" sz="2600" b="1" dirty="0">
                <a:solidFill>
                  <a:schemeClr val="tx1"/>
                </a:solidFill>
                <a:latin typeface="Aptos" panose="020B0004020202020204" pitchFamily="34" charset="0"/>
              </a:rPr>
              <a:t>January 10</a:t>
            </a:r>
            <a:r>
              <a:rPr lang="en-US" sz="2600" b="1" baseline="30000" dirty="0">
                <a:solidFill>
                  <a:schemeClr val="tx1"/>
                </a:solidFill>
                <a:latin typeface="Aptos" panose="020B0004020202020204" pitchFamily="34" charset="0"/>
              </a:rPr>
              <a:t>th</a:t>
            </a:r>
            <a:r>
              <a:rPr lang="en-US" sz="26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</a:rPr>
              <a:t>– MnDOT to meet with MN FHWA Division Office to </a:t>
            </a:r>
            <a:r>
              <a:rPr lang="en-US" sz="2600" b="1" dirty="0">
                <a:solidFill>
                  <a:schemeClr val="tx1"/>
                </a:solidFill>
                <a:latin typeface="Aptos" panose="020B0004020202020204" pitchFamily="34" charset="0"/>
              </a:rPr>
              <a:t>finalize Grant Agreement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574CA-6049-307E-891E-159ED686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E5CD5-9625-37C5-907C-8309E17D2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mndot.gov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756A5-5314-E9A3-D0C6-27537224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9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24C6-0AF8-68D2-C976-8DB5C57D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Nuts and Bolts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883CA-09B6-DC03-3726-EE2E44FC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Training and knowledge building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Survey to come out soon. What don’t people know?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Address knowledge gaps with outreach, likely consultant assistance</a:t>
            </a:r>
          </a:p>
          <a:p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Procure EPDs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Pay item in Contract, slow and potentially limited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Change order at Statewide price potential option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D339B-DC9C-7535-4262-90AF25BB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5CAF6-2399-08DB-CB0A-142864D6E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mndot.gov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E24E8-CDA6-A375-F567-120A4C24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5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0519-150C-94D0-03BC-00E98D60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Nuts and Bolts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DED95-B8D6-18E5-E0F5-EE940B99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Manage Organize EPDs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Numerous national databases exists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Local or controlled access database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Links to Material Data Management (MDMS) and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AASHTOware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Advances in quality control and quality assurance for implementation of low carbon materials.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All good ideas welcome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Special testing contracts</a:t>
            </a:r>
          </a:p>
          <a:p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Contract incentives for low carbon materials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D736E-362D-2E30-5C2F-971DE393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B9881-D0E7-366E-8735-D87F053C4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mndot.gov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84ACD-DAC0-360A-4BE7-D44FFF7F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15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E2B3-D7EA-2290-7A23-7BF0B85A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3972-A9D6-C952-3394-F90017A4D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Benchmarking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 + C bidding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Project Carbon Diet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Supply Chain adoption – aggregates, asphalt, additives, bio binders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EPD refinements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21D68-998B-17C9-5375-E8D0BAFC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78D5-1556-4DDD-BECB-939F7FD20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mndot.gov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FA3A2-8B72-02F8-4A76-2A984EF3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41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Emil Bautista</a:t>
            </a:r>
          </a:p>
          <a:p>
            <a:r>
              <a:rPr lang="en-US" sz="2800" i="1" dirty="0"/>
              <a:t>emil.bautista@state.mn.us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16x9.pptx" id="{FFA6567B-003C-4EDD-B4B1-434C2288AA53}" vid="{0DFF6D1D-E85A-48B0-AFAA-62A7A52994A1}"/>
    </a:ext>
  </a:extLst>
</a:theme>
</file>

<file path=ppt/theme/theme2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DOT.potx" id="{83C4B8C0-3DC7-488E-A5CE-08B16419B760}" vid="{638D8742-0BCB-4604-88EF-DAAC7DD07D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616</Words>
  <Application>Microsoft Office PowerPoint</Application>
  <PresentationFormat>Widescreen</PresentationFormat>
  <Paragraphs>106</Paragraphs>
  <Slides>11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Wingdings</vt:lpstr>
      <vt:lpstr>MN.IT</vt:lpstr>
      <vt:lpstr>Minnesota</vt:lpstr>
      <vt:lpstr>Low Carbon Transportation Materials</vt:lpstr>
      <vt:lpstr>Minnesota Legislation</vt:lpstr>
      <vt:lpstr>FHWA LCTM Grant</vt:lpstr>
      <vt:lpstr>LCTM Eligible Projects and Materials</vt:lpstr>
      <vt:lpstr> Federal Low Carbon Transportation Materials Grant </vt:lpstr>
      <vt:lpstr>Nuts and Bolts</vt:lpstr>
      <vt:lpstr>Nuts and Bolts</vt:lpstr>
      <vt:lpstr>FUTURE</vt:lpstr>
      <vt:lpstr>Thank You!</vt:lpstr>
      <vt:lpstr>LCTM Funding Methods</vt:lpstr>
      <vt:lpstr>MnDOT 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Carbon Transportation Materials</dc:title>
  <dc:creator>Bautista, Emil (He/Him/His) (DOT)</dc:creator>
  <cp:lastModifiedBy>Bautista, Emil (He/Him/His) (DOT)</cp:lastModifiedBy>
  <cp:revision>3</cp:revision>
  <dcterms:created xsi:type="dcterms:W3CDTF">2025-01-07T14:10:57Z</dcterms:created>
  <dcterms:modified xsi:type="dcterms:W3CDTF">2025-01-07T23:31:21Z</dcterms:modified>
</cp:coreProperties>
</file>